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6293"/>
  </p:normalViewPr>
  <p:slideViewPr>
    <p:cSldViewPr snapToGrid="0">
      <p:cViewPr varScale="1">
        <p:scale>
          <a:sx n="104" d="100"/>
          <a:sy n="104" d="100"/>
        </p:scale>
        <p:origin x="232" y="2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9821-9271-4545-A2EA-DE920C602482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AF4C-A757-BD4B-AAF9-2B9DFECA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7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1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3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2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8AF4C-A757-BD4B-AAF9-2B9DFECAA2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8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0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1A8D0-E9AE-3843-BA13-71801FB7A48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7E0B2-4D6A-CA40-A242-2ED8C0AE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6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06BF-DD01-FEB0-092A-B680762C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80" y="5288693"/>
            <a:ext cx="11303000" cy="776702"/>
          </a:xfrm>
        </p:spPr>
        <p:txBody>
          <a:bodyPr>
            <a:normAutofit/>
          </a:bodyPr>
          <a:lstStyle/>
          <a:p>
            <a:r>
              <a:rPr lang="en-US" sz="4000" dirty="0"/>
              <a:t>Local Google My Business (GMB/GBP) Optimization</a:t>
            </a:r>
          </a:p>
        </p:txBody>
      </p:sp>
      <p:pic>
        <p:nvPicPr>
          <p:cNvPr id="1028" name="Picture 4" descr="An orange ferry with blue script reading &quot;Staten Island Ferry&quot; travels in the New York Harbor on an overcast day.">
            <a:extLst>
              <a:ext uri="{FF2B5EF4-FFF2-40B4-BE49-F238E27FC236}">
                <a16:creationId xmlns:a16="http://schemas.microsoft.com/office/drawing/2014/main" id="{1937F11C-6FE7-15DA-463B-1B5A334F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0" y="330476"/>
            <a:ext cx="10880960" cy="48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444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Mat Gargano // StatenWeb</a:t>
            </a:r>
          </a:p>
        </p:txBody>
      </p:sp>
    </p:spTree>
    <p:extLst>
      <p:ext uri="{BB962C8B-B14F-4D97-AF65-F5344CB8AC3E}">
        <p14:creationId xmlns:p14="http://schemas.microsoft.com/office/powerpoint/2010/main" val="124683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0" y="356616"/>
            <a:ext cx="12192000" cy="603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What Do We Have Immediate Control Over?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C4A68-106E-80AA-F1A7-80DB76DF74DF}"/>
              </a:ext>
            </a:extLst>
          </p:cNvPr>
          <p:cNvSpPr txBox="1">
            <a:spLocks/>
          </p:cNvSpPr>
          <p:nvPr/>
        </p:nvSpPr>
        <p:spPr>
          <a:xfrm>
            <a:off x="274321" y="1566823"/>
            <a:ext cx="5821679" cy="4150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Primary Category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Keywords in Business Title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Proximity of Address to Searcher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Physical Address in the City Searching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Spam (negative)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Average Google Rating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Additional Categories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E2B86-78D5-1824-DB4A-EE4AAA987296}"/>
              </a:ext>
            </a:extLst>
          </p:cNvPr>
          <p:cNvSpPr txBox="1">
            <a:spLocks/>
          </p:cNvSpPr>
          <p:nvPr/>
        </p:nvSpPr>
        <p:spPr>
          <a:xfrm>
            <a:off x="0" y="1076066"/>
            <a:ext cx="12192000" cy="3693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Key Ranking Factors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5EEA62-37A8-6D39-8057-857C3C639617}"/>
              </a:ext>
            </a:extLst>
          </p:cNvPr>
          <p:cNvSpPr txBox="1">
            <a:spLocks/>
          </p:cNvSpPr>
          <p:nvPr/>
        </p:nvSpPr>
        <p:spPr>
          <a:xfrm>
            <a:off x="6778093" y="1564355"/>
            <a:ext cx="5821679" cy="45536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Quantity of Reviews (w/ text)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Verifying Your Profile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Proximity of Address to City “Center”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Completeness of Profile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Sustained Influx of Reviews Over Time </a:t>
            </a:r>
            <a:br>
              <a:rPr lang="en-US" sz="2000" dirty="0"/>
            </a:br>
            <a:r>
              <a:rPr lang="en-US" sz="2000" i="1" dirty="0"/>
              <a:t>	rather than bursts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3C22B-3324-659F-BE5F-A0DBC4C87A24}"/>
              </a:ext>
            </a:extLst>
          </p:cNvPr>
          <p:cNvSpPr txBox="1"/>
          <p:nvPr/>
        </p:nvSpPr>
        <p:spPr>
          <a:xfrm>
            <a:off x="6537960" y="6121273"/>
            <a:ext cx="6301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 https://</a:t>
            </a:r>
            <a:r>
              <a:rPr lang="en-US" dirty="0" err="1"/>
              <a:t>whitespark.ca</a:t>
            </a:r>
            <a:r>
              <a:rPr lang="en-US" dirty="0"/>
              <a:t>/local-search-ranking-factors</a:t>
            </a:r>
          </a:p>
        </p:txBody>
      </p:sp>
    </p:spTree>
    <p:extLst>
      <p:ext uri="{BB962C8B-B14F-4D97-AF65-F5344CB8AC3E}">
        <p14:creationId xmlns:p14="http://schemas.microsoft.com/office/powerpoint/2010/main" val="349046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0" y="356616"/>
            <a:ext cx="12192000" cy="603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Other Considerations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C4A68-106E-80AA-F1A7-80DB76DF74DF}"/>
              </a:ext>
            </a:extLst>
          </p:cNvPr>
          <p:cNvSpPr txBox="1">
            <a:spLocks/>
          </p:cNvSpPr>
          <p:nvPr/>
        </p:nvSpPr>
        <p:spPr>
          <a:xfrm>
            <a:off x="274321" y="1566823"/>
            <a:ext cx="5821679" cy="4150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Primary Category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Keywords in Business Title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Proximity of Address to Searcher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Physical Address in the City Searching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Spam (negative)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Average Google Rating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Additional Categories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E2B86-78D5-1824-DB4A-EE4AAA987296}"/>
              </a:ext>
            </a:extLst>
          </p:cNvPr>
          <p:cNvSpPr txBox="1">
            <a:spLocks/>
          </p:cNvSpPr>
          <p:nvPr/>
        </p:nvSpPr>
        <p:spPr>
          <a:xfrm>
            <a:off x="0" y="1076066"/>
            <a:ext cx="12192000" cy="3693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Key Ranking Factors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5EEA62-37A8-6D39-8057-857C3C639617}"/>
              </a:ext>
            </a:extLst>
          </p:cNvPr>
          <p:cNvSpPr txBox="1">
            <a:spLocks/>
          </p:cNvSpPr>
          <p:nvPr/>
        </p:nvSpPr>
        <p:spPr>
          <a:xfrm>
            <a:off x="6778093" y="1564355"/>
            <a:ext cx="5821679" cy="45536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Quantity of Reviews (w/ text)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Verifying Your Profile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Proximity of Address to City “Center”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Completeness of Profile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/>
              <a:t>Sustained Influx of Reviews Over Time </a:t>
            </a:r>
            <a:br>
              <a:rPr lang="en-US" sz="2000" strike="sngStrike" dirty="0"/>
            </a:br>
            <a:r>
              <a:rPr lang="en-US" sz="2000" i="1" strike="sngStrike" dirty="0"/>
              <a:t>	rather than bursts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3C22B-3324-659F-BE5F-A0DBC4C87A24}"/>
              </a:ext>
            </a:extLst>
          </p:cNvPr>
          <p:cNvSpPr txBox="1"/>
          <p:nvPr/>
        </p:nvSpPr>
        <p:spPr>
          <a:xfrm>
            <a:off x="6537960" y="6121273"/>
            <a:ext cx="6301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 https://</a:t>
            </a:r>
            <a:r>
              <a:rPr lang="en-US" dirty="0" err="1"/>
              <a:t>whitespark.ca</a:t>
            </a:r>
            <a:r>
              <a:rPr lang="en-US" dirty="0"/>
              <a:t>/local-search-ranking-factors</a:t>
            </a:r>
          </a:p>
        </p:txBody>
      </p:sp>
    </p:spTree>
    <p:extLst>
      <p:ext uri="{BB962C8B-B14F-4D97-AF65-F5344CB8AC3E}">
        <p14:creationId xmlns:p14="http://schemas.microsoft.com/office/powerpoint/2010/main" val="399169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0" y="356616"/>
            <a:ext cx="12192000" cy="603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Profile Completeness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C4A68-106E-80AA-F1A7-80DB76DF74DF}"/>
              </a:ext>
            </a:extLst>
          </p:cNvPr>
          <p:cNvSpPr txBox="1">
            <a:spLocks/>
          </p:cNvSpPr>
          <p:nvPr/>
        </p:nvSpPr>
        <p:spPr>
          <a:xfrm>
            <a:off x="274321" y="1305843"/>
            <a:ext cx="5821679" cy="4150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Fill out all of your information (duh!)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Edit Profile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5EEA62-37A8-6D39-8057-857C3C639617}"/>
              </a:ext>
            </a:extLst>
          </p:cNvPr>
          <p:cNvSpPr txBox="1">
            <a:spLocks/>
          </p:cNvSpPr>
          <p:nvPr/>
        </p:nvSpPr>
        <p:spPr>
          <a:xfrm>
            <a:off x="6778093" y="1263985"/>
            <a:ext cx="5821679" cy="45536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Respond to Reviews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Q&amp;A (though not a ranking factor)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02C24-03D8-2E6C-D165-D2C610559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996" y="2811927"/>
            <a:ext cx="6692007" cy="29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E0E8C3-E93E-6A82-E045-02C1779A0C0D}"/>
              </a:ext>
            </a:extLst>
          </p:cNvPr>
          <p:cNvGrpSpPr/>
          <p:nvPr/>
        </p:nvGrpSpPr>
        <p:grpSpPr>
          <a:xfrm>
            <a:off x="593737" y="925944"/>
            <a:ext cx="7508791" cy="2829825"/>
            <a:chOff x="0" y="1773067"/>
            <a:chExt cx="7508791" cy="2829825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EB0BA84D-D54C-49EB-A71B-B7B7017E642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773067"/>
              <a:ext cx="7508791" cy="6037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97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/>
                <a:t>Reviews Are Currency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77C4A68-106E-80AA-F1A7-80DB76DF74D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539313"/>
              <a:ext cx="7508791" cy="206357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indent="-571500" algn="l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Have a Plan</a:t>
              </a:r>
            </a:p>
            <a:p>
              <a:pPr marL="457200" indent="-571500" algn="l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Make Part of Your Process</a:t>
              </a:r>
            </a:p>
            <a:p>
              <a:pPr marL="457200" indent="-571500" algn="l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Email Template Ready to Go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D36003-FA49-F714-0636-DAA52D37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381" y="0"/>
            <a:ext cx="357561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4DA1B-AB03-7625-73FA-9ED22DE4D8A7}"/>
              </a:ext>
            </a:extLst>
          </p:cNvPr>
          <p:cNvSpPr txBox="1"/>
          <p:nvPr/>
        </p:nvSpPr>
        <p:spPr>
          <a:xfrm>
            <a:off x="-2" y="4706032"/>
            <a:ext cx="8616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https://</a:t>
            </a:r>
            <a:r>
              <a:rPr lang="en-US" sz="3600" b="1" dirty="0" err="1"/>
              <a:t>statenweb.com</a:t>
            </a:r>
            <a:r>
              <a:rPr lang="en-US" sz="3600" b="1" dirty="0"/>
              <a:t>/rotary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671FE-E2E0-9795-9CA9-2717D77F1018}"/>
              </a:ext>
            </a:extLst>
          </p:cNvPr>
          <p:cNvSpPr txBox="1"/>
          <p:nvPr/>
        </p:nvSpPr>
        <p:spPr>
          <a:xfrm>
            <a:off x="-1" y="4286190"/>
            <a:ext cx="8616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Template Example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01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D77157C-3410-6259-8E5C-B696AE30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66" y="1546028"/>
            <a:ext cx="4517097" cy="33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9B286B-174D-0F17-B713-0DCB97E69FFB}"/>
              </a:ext>
            </a:extLst>
          </p:cNvPr>
          <p:cNvSpPr txBox="1"/>
          <p:nvPr/>
        </p:nvSpPr>
        <p:spPr>
          <a:xfrm>
            <a:off x="593737" y="977783"/>
            <a:ext cx="60980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Questions?</a:t>
            </a:r>
          </a:p>
          <a:p>
            <a:endParaRPr lang="en-US" sz="3200" b="1" dirty="0"/>
          </a:p>
          <a:p>
            <a:r>
              <a:rPr lang="en-US" sz="3200" b="1" dirty="0"/>
              <a:t>Mat Gargano</a:t>
            </a:r>
          </a:p>
          <a:p>
            <a:r>
              <a:rPr lang="en-US" sz="3200" b="1" dirty="0" err="1"/>
              <a:t>statenweb.com</a:t>
            </a:r>
            <a:endParaRPr lang="en-US" sz="3200" b="1" dirty="0"/>
          </a:p>
          <a:p>
            <a:r>
              <a:rPr lang="en-US" sz="3200" b="1" dirty="0" err="1"/>
              <a:t>mat@statenweb.com</a:t>
            </a:r>
            <a:endParaRPr lang="en-US" sz="3200" b="1" dirty="0"/>
          </a:p>
          <a:p>
            <a:r>
              <a:rPr lang="en-US" sz="3200" b="1" dirty="0"/>
              <a:t>718-569-8123</a:t>
            </a:r>
          </a:p>
          <a:p>
            <a:endParaRPr lang="en-US" sz="3200" b="1" dirty="0"/>
          </a:p>
          <a:p>
            <a:r>
              <a:rPr lang="en-US" sz="3200" b="1" dirty="0"/>
              <a:t>Presentation + Review Template @ https://</a:t>
            </a:r>
            <a:r>
              <a:rPr lang="en-US" sz="3200" b="1" dirty="0" err="1"/>
              <a:t>statenweb.com</a:t>
            </a:r>
            <a:r>
              <a:rPr lang="en-US" sz="3200" b="1" dirty="0"/>
              <a:t>/rotary</a:t>
            </a:r>
          </a:p>
        </p:txBody>
      </p:sp>
    </p:spTree>
    <p:extLst>
      <p:ext uri="{BB962C8B-B14F-4D97-AF65-F5344CB8AC3E}">
        <p14:creationId xmlns:p14="http://schemas.microsoft.com/office/powerpoint/2010/main" val="100264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06BF-DD01-FEB0-092A-B680762C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1816" y="2804984"/>
            <a:ext cx="6116595" cy="304842"/>
          </a:xfrm>
        </p:spPr>
        <p:txBody>
          <a:bodyPr>
            <a:noAutofit/>
          </a:bodyPr>
          <a:lstStyle/>
          <a:p>
            <a:r>
              <a:rPr lang="en-US" sz="2000" dirty="0"/>
              <a:t>Founded StatenWeb in 2015 after decade+ in agencies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444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850DD-5734-F1D9-6235-1ED861EF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40" y="1658465"/>
            <a:ext cx="5160395" cy="29027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5667636" y="1869988"/>
            <a:ext cx="6446106" cy="603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About Mat Gargano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3B049-F9BC-95D3-B276-3F515600B9E5}"/>
              </a:ext>
            </a:extLst>
          </p:cNvPr>
          <p:cNvSpPr txBox="1">
            <a:spLocks/>
          </p:cNvSpPr>
          <p:nvPr/>
        </p:nvSpPr>
        <p:spPr>
          <a:xfrm>
            <a:off x="5881815" y="3276579"/>
            <a:ext cx="6116595" cy="304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Adjunct Professor of Computer Science at CSI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2CECF1-3727-F8B8-B10C-8C1228C3F8E0}"/>
              </a:ext>
            </a:extLst>
          </p:cNvPr>
          <p:cNvSpPr txBox="1">
            <a:spLocks/>
          </p:cNvSpPr>
          <p:nvPr/>
        </p:nvSpPr>
        <p:spPr>
          <a:xfrm>
            <a:off x="5881815" y="3766709"/>
            <a:ext cx="6116595" cy="304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Native Staten Islander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DE0D13-DB9C-A92E-B3C7-E3E5503DAEC5}"/>
              </a:ext>
            </a:extLst>
          </p:cNvPr>
          <p:cNvSpPr txBox="1">
            <a:spLocks/>
          </p:cNvSpPr>
          <p:nvPr/>
        </p:nvSpPr>
        <p:spPr>
          <a:xfrm>
            <a:off x="5881815" y="4295453"/>
            <a:ext cx="6116595" cy="304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Did I mention that I was on Jeopardy</a:t>
            </a:r>
          </a:p>
        </p:txBody>
      </p:sp>
    </p:spTree>
    <p:extLst>
      <p:ext uri="{BB962C8B-B14F-4D97-AF65-F5344CB8AC3E}">
        <p14:creationId xmlns:p14="http://schemas.microsoft.com/office/powerpoint/2010/main" val="197118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06BF-DD01-FEB0-092A-B680762C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9453" y="2272658"/>
            <a:ext cx="6116595" cy="304842"/>
          </a:xfrm>
        </p:spPr>
        <p:txBody>
          <a:bodyPr>
            <a:noAutofit/>
          </a:bodyPr>
          <a:lstStyle/>
          <a:p>
            <a:r>
              <a:rPr lang="en-US" sz="1800" b="1" dirty="0"/>
              <a:t>StatenWeb is a boutique full-service digital marketing agency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6190729" y="1364233"/>
            <a:ext cx="5474045" cy="603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Local Digital Agency</a:t>
            </a:r>
          </a:p>
        </p:txBody>
      </p:sp>
      <p:pic>
        <p:nvPicPr>
          <p:cNvPr id="3074" name="Picture 2" descr="StatenWeb">
            <a:extLst>
              <a:ext uri="{FF2B5EF4-FFF2-40B4-BE49-F238E27FC236}">
                <a16:creationId xmlns:a16="http://schemas.microsoft.com/office/drawing/2014/main" id="{01030539-1678-8E14-6643-4550BD2C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0" y="2162147"/>
            <a:ext cx="4795697" cy="239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C5E930-FF06-FA54-6AED-B6A1FB7250BB}"/>
              </a:ext>
            </a:extLst>
          </p:cNvPr>
          <p:cNvSpPr txBox="1">
            <a:spLocks/>
          </p:cNvSpPr>
          <p:nvPr/>
        </p:nvSpPr>
        <p:spPr>
          <a:xfrm>
            <a:off x="5869452" y="2732916"/>
            <a:ext cx="6116595" cy="628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Web Design/Development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 App Development • </a:t>
            </a:r>
            <a:r>
              <a:rPr lang="en-US" sz="1800" dirty="0"/>
              <a:t>Paid Ads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 </a:t>
            </a:r>
            <a:r>
              <a:rPr lang="en-US" sz="1800" dirty="0"/>
              <a:t>SEO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 Local SEO </a:t>
            </a:r>
            <a:r>
              <a:rPr lang="en-US" sz="1800" dirty="0"/>
              <a:t>Content Marketing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 Email Marketing </a:t>
            </a:r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07954E-BD66-75F6-2643-42C0E67CC355}"/>
              </a:ext>
            </a:extLst>
          </p:cNvPr>
          <p:cNvSpPr txBox="1">
            <a:spLocks/>
          </p:cNvSpPr>
          <p:nvPr/>
        </p:nvSpPr>
        <p:spPr>
          <a:xfrm>
            <a:off x="5869452" y="3516488"/>
            <a:ext cx="6116595" cy="304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Clients Include: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11CD4B-0937-5D0D-1866-5039FC40D8D5}"/>
              </a:ext>
            </a:extLst>
          </p:cNvPr>
          <p:cNvSpPr txBox="1">
            <a:spLocks/>
          </p:cNvSpPr>
          <p:nvPr/>
        </p:nvSpPr>
        <p:spPr>
          <a:xfrm>
            <a:off x="5869451" y="3976746"/>
            <a:ext cx="6116595" cy="877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Tunnel to Towers  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    Salmon Real Estate</a:t>
            </a:r>
            <a:r>
              <a:rPr lang="en-US" sz="1800" dirty="0"/>
              <a:t>  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    Bowl at </a:t>
            </a:r>
            <a:r>
              <a:rPr lang="en-US" sz="1800" dirty="0" err="1">
                <a:solidFill>
                  <a:srgbClr val="FFFFFF"/>
                </a:solidFill>
                <a:effectLst/>
              </a:rPr>
              <a:t>Rab's</a:t>
            </a:r>
            <a:r>
              <a:rPr lang="en-US" sz="1800" dirty="0"/>
              <a:t>  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    Non Profit Staten Island</a:t>
            </a:r>
            <a:r>
              <a:rPr lang="en-US" sz="1800" dirty="0"/>
              <a:t>  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    SI Shakespearean Theater</a:t>
            </a:r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980A7E-FB08-1B78-804A-774C733A0F8C}"/>
              </a:ext>
            </a:extLst>
          </p:cNvPr>
          <p:cNvSpPr txBox="1">
            <a:spLocks/>
          </p:cNvSpPr>
          <p:nvPr/>
        </p:nvSpPr>
        <p:spPr>
          <a:xfrm>
            <a:off x="5869450" y="5009492"/>
            <a:ext cx="6116595" cy="420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ButcherBox</a:t>
            </a:r>
            <a:r>
              <a:rPr lang="en-US" sz="1800" dirty="0"/>
              <a:t>  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    Big Ten Networks</a:t>
            </a:r>
            <a:r>
              <a:rPr lang="en-US" sz="1800" dirty="0"/>
              <a:t>   </a:t>
            </a:r>
            <a:r>
              <a:rPr lang="en-US" sz="1800" dirty="0">
                <a:solidFill>
                  <a:srgbClr val="FFFFFF"/>
                </a:solidFill>
                <a:effectLst/>
              </a:rPr>
              <a:t>•    </a:t>
            </a:r>
            <a:r>
              <a:rPr lang="en-US" sz="1800" dirty="0" err="1">
                <a:solidFill>
                  <a:srgbClr val="FFFFFF"/>
                </a:solidFill>
                <a:effectLst/>
              </a:rPr>
              <a:t>Ossio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255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3358977" y="542885"/>
            <a:ext cx="5474045" cy="603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Key Definitions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CCA017-B7B3-A769-1EE4-45524B738AAF}"/>
              </a:ext>
            </a:extLst>
          </p:cNvPr>
          <p:cNvSpPr/>
          <p:nvPr/>
        </p:nvSpPr>
        <p:spPr>
          <a:xfrm>
            <a:off x="263609" y="1767016"/>
            <a:ext cx="3608517" cy="40159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365760" rIns="182880" bIns="36576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Google My Business (GMB)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Google Business Profile (GBP)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Free tool allows you to manage data about your business that shows up in Google's search result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32AEDA-C4CB-2BCF-A23A-4D5D358C6F69}"/>
              </a:ext>
            </a:extLst>
          </p:cNvPr>
          <p:cNvSpPr/>
          <p:nvPr/>
        </p:nvSpPr>
        <p:spPr>
          <a:xfrm>
            <a:off x="4235829" y="1767016"/>
            <a:ext cx="3608517" cy="40159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365760" rIns="182880" bIns="36576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Local Pack/</a:t>
            </a:r>
            <a:r>
              <a:rPr lang="en-US" sz="2000" b="1" dirty="0" err="1">
                <a:solidFill>
                  <a:schemeClr val="tx1"/>
                </a:solidFill>
              </a:rPr>
              <a:t>Geopack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group of businesses that appear in a box at the top of local search results for a particular keyword search.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A80ADC-FC6F-8BCB-3EBB-322A0D8DDA8F}"/>
              </a:ext>
            </a:extLst>
          </p:cNvPr>
          <p:cNvSpPr/>
          <p:nvPr/>
        </p:nvSpPr>
        <p:spPr>
          <a:xfrm>
            <a:off x="8208049" y="1767016"/>
            <a:ext cx="3608517" cy="401594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365760" rIns="182880" bIns="36576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SEO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Strategies, techniques, and tactics used to improve a website's organic visibility in search engines like Google.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This talk is only about the Local Pack/</a:t>
            </a:r>
            <a:r>
              <a:rPr lang="en-US" b="1" dirty="0" err="1">
                <a:solidFill>
                  <a:schemeClr val="tx1"/>
                </a:solidFill>
              </a:rPr>
              <a:t>Geopack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4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3358977" y="542885"/>
            <a:ext cx="5474045" cy="603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Key Definitions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CCA017-B7B3-A769-1EE4-45524B738AAF}"/>
              </a:ext>
            </a:extLst>
          </p:cNvPr>
          <p:cNvSpPr/>
          <p:nvPr/>
        </p:nvSpPr>
        <p:spPr>
          <a:xfrm>
            <a:off x="263609" y="1767016"/>
            <a:ext cx="3608517" cy="40159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365760" rIns="182880" bIns="36576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Google My Business (GMB)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Google Business Profile (GBP)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Free tool allows you to manage data about your business that shows up in Google's search result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21C3F-14B8-AF73-95AC-C4D796912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142" y="29525"/>
            <a:ext cx="2319967" cy="682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E3C2E3-1EAE-39EB-DA70-AC9C94679D77}"/>
              </a:ext>
            </a:extLst>
          </p:cNvPr>
          <p:cNvSpPr txBox="1"/>
          <p:nvPr/>
        </p:nvSpPr>
        <p:spPr>
          <a:xfrm>
            <a:off x="4133337" y="2627178"/>
            <a:ext cx="6098058" cy="160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Not Just for (Small) Businesses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Do Not Need a Website (personal or business)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Agents (insurance, financial)</a:t>
            </a:r>
          </a:p>
        </p:txBody>
      </p:sp>
    </p:spTree>
    <p:extLst>
      <p:ext uri="{BB962C8B-B14F-4D97-AF65-F5344CB8AC3E}">
        <p14:creationId xmlns:p14="http://schemas.microsoft.com/office/powerpoint/2010/main" val="352515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3358977" y="542885"/>
            <a:ext cx="5474045" cy="603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Key Definitions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32AEDA-C4CB-2BCF-A23A-4D5D358C6F69}"/>
              </a:ext>
            </a:extLst>
          </p:cNvPr>
          <p:cNvSpPr/>
          <p:nvPr/>
        </p:nvSpPr>
        <p:spPr>
          <a:xfrm>
            <a:off x="265176" y="1767016"/>
            <a:ext cx="3608517" cy="40159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365760" rIns="182880" bIns="36576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Local Pack/</a:t>
            </a:r>
            <a:r>
              <a:rPr lang="en-US" sz="2000" b="1" dirty="0" err="1">
                <a:solidFill>
                  <a:schemeClr val="tx1"/>
                </a:solidFill>
              </a:rPr>
              <a:t>Geopack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group of businesses that appear in a box at the top of local search results for a particular keyword search.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ED54C-1257-078F-C189-7611DD5B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956" y="2042173"/>
            <a:ext cx="6808987" cy="30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3358977" y="542885"/>
            <a:ext cx="5474045" cy="603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Key Definitions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A80ADC-FC6F-8BCB-3EBB-322A0D8DDA8F}"/>
              </a:ext>
            </a:extLst>
          </p:cNvPr>
          <p:cNvSpPr/>
          <p:nvPr/>
        </p:nvSpPr>
        <p:spPr>
          <a:xfrm>
            <a:off x="265176" y="1767016"/>
            <a:ext cx="3608517" cy="401594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365760" rIns="182880" bIns="36576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SEO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Strategies, techniques, and tactics used to improve a website's organic visibility in search engines like Google.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This talk is focused on the Local Pack/</a:t>
            </a:r>
            <a:r>
              <a:rPr lang="en-US" b="1" dirty="0" err="1">
                <a:solidFill>
                  <a:schemeClr val="tx1"/>
                </a:solidFill>
              </a:rPr>
              <a:t>Geopack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50890-F692-0980-ACA4-864CECD5D09B}"/>
              </a:ext>
            </a:extLst>
          </p:cNvPr>
          <p:cNvSpPr txBox="1">
            <a:spLocks/>
          </p:cNvSpPr>
          <p:nvPr/>
        </p:nvSpPr>
        <p:spPr>
          <a:xfrm>
            <a:off x="4418033" y="2310713"/>
            <a:ext cx="7508791" cy="37105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SERP Visibility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Business Related Searches (“</a:t>
            </a:r>
            <a:r>
              <a:rPr lang="en-US" sz="2000" dirty="0" err="1"/>
              <a:t>StatenWeb’s</a:t>
            </a:r>
            <a:r>
              <a:rPr lang="en-US" sz="2000" dirty="0"/>
              <a:t> Phone Number”)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Mobile search “snapshot”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Customer Interaction (“call”, “website”, “reviews”)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Analytics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Google Maps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12A7BF-497A-C0E1-EB29-3C044FAE1305}"/>
              </a:ext>
            </a:extLst>
          </p:cNvPr>
          <p:cNvSpPr txBox="1">
            <a:spLocks/>
          </p:cNvSpPr>
          <p:nvPr/>
        </p:nvSpPr>
        <p:spPr>
          <a:xfrm>
            <a:off x="4418033" y="1620507"/>
            <a:ext cx="5474045" cy="603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Good Side Effects</a:t>
            </a:r>
          </a:p>
        </p:txBody>
      </p:sp>
    </p:spTree>
    <p:extLst>
      <p:ext uri="{BB962C8B-B14F-4D97-AF65-F5344CB8AC3E}">
        <p14:creationId xmlns:p14="http://schemas.microsoft.com/office/powerpoint/2010/main" val="1880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0" y="356616"/>
            <a:ext cx="12192000" cy="603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How Do You Get Your Profile?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C4A68-106E-80AA-F1A7-80DB76DF74DF}"/>
              </a:ext>
            </a:extLst>
          </p:cNvPr>
          <p:cNvSpPr txBox="1">
            <a:spLocks/>
          </p:cNvSpPr>
          <p:nvPr/>
        </p:nvSpPr>
        <p:spPr>
          <a:xfrm>
            <a:off x="274864" y="1152186"/>
            <a:ext cx="7508791" cy="45536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 err="1"/>
              <a:t>google.com</a:t>
            </a:r>
            <a:r>
              <a:rPr lang="en-US" sz="2400" dirty="0"/>
              <a:t>/business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Click Get Started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Enter Your Business Name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Select or Create (if not Found)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Follow Verification Steps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!DO NOT CREATE DUPLICATE PROFILES!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7ABE2-5C63-898A-6648-97B5542F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81" y="1287307"/>
            <a:ext cx="5670619" cy="42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3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97D8A-F570-2816-49D6-AFF97E97F31B}"/>
              </a:ext>
            </a:extLst>
          </p:cNvPr>
          <p:cNvSpPr txBox="1">
            <a:spLocks/>
          </p:cNvSpPr>
          <p:nvPr/>
        </p:nvSpPr>
        <p:spPr>
          <a:xfrm>
            <a:off x="593737" y="6021284"/>
            <a:ext cx="3608516" cy="50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GMB // StatenWeb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852E8D-0F23-66F9-1702-7B1814571099}"/>
              </a:ext>
            </a:extLst>
          </p:cNvPr>
          <p:cNvSpPr txBox="1"/>
          <p:nvPr/>
        </p:nvSpPr>
        <p:spPr>
          <a:xfrm>
            <a:off x="10231395" y="3571103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BA84D-D54C-49EB-A71B-B7B7017E6426}"/>
              </a:ext>
            </a:extLst>
          </p:cNvPr>
          <p:cNvSpPr txBox="1">
            <a:spLocks/>
          </p:cNvSpPr>
          <p:nvPr/>
        </p:nvSpPr>
        <p:spPr>
          <a:xfrm>
            <a:off x="0" y="356616"/>
            <a:ext cx="12192000" cy="603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How Do You Get to the Top?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C4A68-106E-80AA-F1A7-80DB76DF74DF}"/>
              </a:ext>
            </a:extLst>
          </p:cNvPr>
          <p:cNvSpPr txBox="1">
            <a:spLocks/>
          </p:cNvSpPr>
          <p:nvPr/>
        </p:nvSpPr>
        <p:spPr>
          <a:xfrm>
            <a:off x="274321" y="1566823"/>
            <a:ext cx="5821679" cy="4150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Primary Category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Keywords in Business Title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Proximity of Address to Searcher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Physical Address in the City Searching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Spam (negative)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Average Google Rating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Additional Categories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E2B86-78D5-1824-DB4A-EE4AAA987296}"/>
              </a:ext>
            </a:extLst>
          </p:cNvPr>
          <p:cNvSpPr txBox="1">
            <a:spLocks/>
          </p:cNvSpPr>
          <p:nvPr/>
        </p:nvSpPr>
        <p:spPr>
          <a:xfrm>
            <a:off x="0" y="1076066"/>
            <a:ext cx="12192000" cy="3693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Key Ranking Factors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5EEA62-37A8-6D39-8057-857C3C639617}"/>
              </a:ext>
            </a:extLst>
          </p:cNvPr>
          <p:cNvSpPr txBox="1">
            <a:spLocks/>
          </p:cNvSpPr>
          <p:nvPr/>
        </p:nvSpPr>
        <p:spPr>
          <a:xfrm>
            <a:off x="6778093" y="1564355"/>
            <a:ext cx="5821679" cy="45536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Quantity of Reviews (w/ text)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Verifying Your Profile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Proximity of Address to City “Center”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Completeness of Profile</a:t>
            </a:r>
          </a:p>
          <a:p>
            <a:pPr marL="4572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Sustained Influx of Reviews Over Time </a:t>
            </a:r>
            <a:br>
              <a:rPr lang="en-US" sz="2000" dirty="0"/>
            </a:br>
            <a:r>
              <a:rPr lang="en-US" sz="2000" i="1" dirty="0"/>
              <a:t>	rather than bursts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3C22B-3324-659F-BE5F-A0DBC4C87A24}"/>
              </a:ext>
            </a:extLst>
          </p:cNvPr>
          <p:cNvSpPr txBox="1"/>
          <p:nvPr/>
        </p:nvSpPr>
        <p:spPr>
          <a:xfrm>
            <a:off x="6537960" y="6121273"/>
            <a:ext cx="6301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 https://</a:t>
            </a:r>
            <a:r>
              <a:rPr lang="en-US" dirty="0" err="1"/>
              <a:t>whitespark.ca</a:t>
            </a:r>
            <a:r>
              <a:rPr lang="en-US" dirty="0"/>
              <a:t>/local-search-ranking-factors</a:t>
            </a:r>
          </a:p>
        </p:txBody>
      </p:sp>
    </p:spTree>
    <p:extLst>
      <p:ext uri="{BB962C8B-B14F-4D97-AF65-F5344CB8AC3E}">
        <p14:creationId xmlns:p14="http://schemas.microsoft.com/office/powerpoint/2010/main" val="174973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201</TotalTime>
  <Words>737</Words>
  <Application>Microsoft Macintosh PowerPoint</Application>
  <PresentationFormat>Widescreen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Local Google My Business (GMB/GBP) Optimization</vt:lpstr>
      <vt:lpstr>Founded StatenWeb in 2015 after decade+ in agencies</vt:lpstr>
      <vt:lpstr>StatenWeb is a boutique full-service digital marketing agency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Google My Business (GMB/GBP) Optimization</dc:title>
  <dc:creator>mat Gargano</dc:creator>
  <cp:lastModifiedBy>mat Gargano</cp:lastModifiedBy>
  <cp:revision>8</cp:revision>
  <dcterms:created xsi:type="dcterms:W3CDTF">2023-11-30T17:00:46Z</dcterms:created>
  <dcterms:modified xsi:type="dcterms:W3CDTF">2023-11-30T20:21:54Z</dcterms:modified>
</cp:coreProperties>
</file>